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56" r:id="rId4"/>
    <p:sldId id="260" r:id="rId5"/>
    <p:sldId id="284" r:id="rId6"/>
    <p:sldId id="264" r:id="rId7"/>
    <p:sldId id="298" r:id="rId8"/>
    <p:sldId id="261" r:id="rId9"/>
    <p:sldId id="258" r:id="rId10"/>
    <p:sldId id="290" r:id="rId11"/>
    <p:sldId id="265" r:id="rId12"/>
    <p:sldId id="267" r:id="rId13"/>
    <p:sldId id="299" r:id="rId14"/>
    <p:sldId id="266" r:id="rId15"/>
    <p:sldId id="291" r:id="rId16"/>
    <p:sldId id="292" r:id="rId17"/>
    <p:sldId id="269" r:id="rId18"/>
    <p:sldId id="301" r:id="rId19"/>
    <p:sldId id="300" r:id="rId20"/>
    <p:sldId id="286" r:id="rId21"/>
    <p:sldId id="293" r:id="rId22"/>
    <p:sldId id="294" r:id="rId23"/>
    <p:sldId id="295" r:id="rId24"/>
    <p:sldId id="302" r:id="rId25"/>
    <p:sldId id="285" r:id="rId26"/>
    <p:sldId id="287" r:id="rId27"/>
    <p:sldId id="296" r:id="rId28"/>
    <p:sldId id="271" r:id="rId29"/>
    <p:sldId id="288" r:id="rId30"/>
    <p:sldId id="272" r:id="rId31"/>
    <p:sldId id="273" r:id="rId32"/>
    <p:sldId id="289" r:id="rId33"/>
    <p:sldId id="274" r:id="rId34"/>
    <p:sldId id="275" r:id="rId35"/>
    <p:sldId id="276" r:id="rId36"/>
    <p:sldId id="297" r:id="rId37"/>
    <p:sldId id="277" r:id="rId38"/>
    <p:sldId id="278" r:id="rId39"/>
    <p:sldId id="279" r:id="rId40"/>
    <p:sldId id="280" r:id="rId41"/>
    <p:sldId id="281" r:id="rId42"/>
    <p:sldId id="282" r:id="rId43"/>
    <p:sldId id="283" r:id="rId44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69" d="100"/>
          <a:sy n="69" d="100"/>
        </p:scale>
        <p:origin x="-1332" y="-72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8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9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2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64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28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9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2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7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5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16D1C-BBC3-4896-9F11-8620F319C407}" type="datetimeFigureOut">
              <a:rPr lang="it-IT" smtClean="0"/>
              <a:t>14/10/2013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C78C-ED13-4C41-AFA2-7C5DB0BD9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54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2521059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2" name="Rettangolo 1"/>
          <p:cNvSpPr/>
          <p:nvPr/>
        </p:nvSpPr>
        <p:spPr>
          <a:xfrm>
            <a:off x="-14808" y="5090515"/>
            <a:ext cx="9158808" cy="176748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56422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bg1"/>
                </a:solidFill>
                <a:latin typeface="Century Gothic" pitchFamily="34" charset="0"/>
              </a:rPr>
              <a:t>compression</a:t>
            </a:r>
            <a:r>
              <a:rPr lang="it-IT" sz="3200" dirty="0" smtClean="0">
                <a:solidFill>
                  <a:schemeClr val="bg1"/>
                </a:solidFill>
                <a:latin typeface="Century Gothic" pitchFamily="34" charset="0"/>
              </a:rPr>
              <a:t>  and </a:t>
            </a:r>
            <a:r>
              <a:rPr lang="it-IT" sz="3200" dirty="0" err="1" smtClean="0">
                <a:solidFill>
                  <a:schemeClr val="bg1"/>
                </a:solidFill>
                <a:latin typeface="Century Gothic" pitchFamily="34" charset="0"/>
              </a:rPr>
              <a:t>recompression</a:t>
            </a:r>
            <a:endParaRPr lang="it-IT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"/>
            <a:ext cx="91440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6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46">
        <p:fade/>
      </p:transition>
    </mc:Choice>
    <mc:Fallback xmlns="">
      <p:transition spd="med" advTm="41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Dislocation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booster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plant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interception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919"/>
            <a:ext cx="9144000" cy="389816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8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03">
        <p:fade/>
      </p:transition>
    </mc:Choice>
    <mc:Fallback xmlns="">
      <p:transition spd="med" advTm="31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43767" y="2767280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dirty="0" smtClean="0">
                <a:solidFill>
                  <a:schemeClr val="bg1"/>
                </a:solidFill>
              </a:rPr>
              <a:t>maximum </a:t>
            </a:r>
            <a:r>
              <a:rPr lang="it-IT" sz="4000" dirty="0" err="1">
                <a:solidFill>
                  <a:schemeClr val="bg1"/>
                </a:solidFill>
              </a:rPr>
              <a:t>reduction</a:t>
            </a:r>
            <a:r>
              <a:rPr lang="it-IT" sz="4000" dirty="0">
                <a:solidFill>
                  <a:schemeClr val="bg1"/>
                </a:solidFill>
              </a:rPr>
              <a:t> of </a:t>
            </a:r>
            <a:r>
              <a:rPr lang="it-IT" sz="4000" dirty="0" err="1">
                <a:solidFill>
                  <a:schemeClr val="bg1"/>
                </a:solidFill>
              </a:rPr>
              <a:t>leakage</a:t>
            </a:r>
            <a:r>
              <a:rPr lang="it-IT" sz="4000" dirty="0">
                <a:solidFill>
                  <a:schemeClr val="bg1"/>
                </a:solidFill>
              </a:rPr>
              <a:t> of gas </a:t>
            </a:r>
            <a:r>
              <a:rPr lang="it-IT" sz="4000" dirty="0" err="1">
                <a:solidFill>
                  <a:schemeClr val="bg1"/>
                </a:solidFill>
              </a:rPr>
              <a:t>into</a:t>
            </a:r>
            <a:r>
              <a:rPr lang="it-IT" sz="4000" dirty="0">
                <a:solidFill>
                  <a:schemeClr val="bg1"/>
                </a:solidFill>
              </a:rPr>
              <a:t> the </a:t>
            </a:r>
            <a:r>
              <a:rPr lang="it-IT" sz="4000" dirty="0" err="1">
                <a:solidFill>
                  <a:schemeClr val="bg1"/>
                </a:solidFill>
              </a:rPr>
              <a:t>atmosphere</a:t>
            </a:r>
            <a:endParaRPr lang="it-IT" sz="4000" dirty="0">
              <a:solidFill>
                <a:schemeClr val="bg1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215515" y="332656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4238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7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9">
        <p:fade/>
      </p:transition>
    </mc:Choice>
    <mc:Fallback xmlns="">
      <p:transition spd="med" advTm="40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2526051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dirty="0" err="1">
                <a:solidFill>
                  <a:schemeClr val="bg1"/>
                </a:solidFill>
              </a:rPr>
              <a:t>noise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level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produced</a:t>
            </a:r>
            <a:r>
              <a:rPr lang="it-IT" sz="4000" dirty="0">
                <a:solidFill>
                  <a:schemeClr val="bg1"/>
                </a:solidFill>
              </a:rPr>
              <a:t> by </a:t>
            </a:r>
            <a:r>
              <a:rPr lang="it-IT" sz="4000" dirty="0" err="1">
                <a:solidFill>
                  <a:schemeClr val="bg1"/>
                </a:solidFill>
              </a:rPr>
              <a:t>compressors</a:t>
            </a:r>
            <a:r>
              <a:rPr lang="it-IT" sz="4000" dirty="0">
                <a:solidFill>
                  <a:schemeClr val="bg1"/>
                </a:solidFill>
              </a:rPr>
              <a:t> with sound-</a:t>
            </a:r>
            <a:r>
              <a:rPr lang="it-IT" sz="4000" dirty="0" err="1">
                <a:solidFill>
                  <a:schemeClr val="bg1"/>
                </a:solidFill>
              </a:rPr>
              <a:t>absorbing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walls</a:t>
            </a:r>
            <a:endParaRPr lang="it-IT" sz="4000" dirty="0">
              <a:solidFill>
                <a:schemeClr val="bg1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215515" y="332656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4238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86">
        <p:fade/>
      </p:transition>
    </mc:Choice>
    <mc:Fallback xmlns="">
      <p:transition spd="med" advTm="44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55" y="6054414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14" y="1403687"/>
            <a:ext cx="5862772" cy="44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12">
        <p:fade/>
      </p:transition>
    </mc:Choice>
    <mc:Fallback xmlns="">
      <p:transition spd="med" advTm="29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3366" y="2459504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dirty="0">
                <a:solidFill>
                  <a:schemeClr val="bg1"/>
                </a:solidFill>
              </a:rPr>
              <a:t>site </a:t>
            </a:r>
            <a:r>
              <a:rPr lang="it-IT" sz="4000" dirty="0" err="1">
                <a:solidFill>
                  <a:schemeClr val="bg1"/>
                </a:solidFill>
              </a:rPr>
              <a:t>logistics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optimization</a:t>
            </a:r>
            <a:r>
              <a:rPr lang="it-IT" sz="4000" dirty="0">
                <a:solidFill>
                  <a:schemeClr val="bg1"/>
                </a:solidFill>
              </a:rPr>
              <a:t> with </a:t>
            </a:r>
            <a:r>
              <a:rPr lang="it-IT" sz="4000" dirty="0" err="1">
                <a:solidFill>
                  <a:schemeClr val="bg1"/>
                </a:solidFill>
              </a:rPr>
              <a:t>reduced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size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compressors</a:t>
            </a:r>
            <a:r>
              <a:rPr lang="it-IT" sz="4000" dirty="0">
                <a:solidFill>
                  <a:schemeClr val="bg1"/>
                </a:solidFill>
              </a:rPr>
              <a:t> and </a:t>
            </a:r>
            <a:r>
              <a:rPr lang="it-IT" sz="4000" dirty="0" err="1">
                <a:solidFill>
                  <a:schemeClr val="bg1"/>
                </a:solidFill>
              </a:rPr>
              <a:t>associated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reduction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visual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intrusion</a:t>
            </a:r>
            <a:r>
              <a:rPr lang="it-IT" sz="40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215515" y="332656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4238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2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69">
        <p:fade/>
      </p:transition>
    </mc:Choice>
    <mc:Fallback xmlns="">
      <p:transition spd="med" advTm="57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Dislocation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booster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plant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interception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580"/>
            <a:ext cx="9144000" cy="45228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51982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" y="1167580"/>
            <a:ext cx="9144000" cy="45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9">
        <p:fade/>
      </p:transition>
    </mc:Choice>
    <mc:Fallback xmlns="">
      <p:transition spd="med" advTm="26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Dislocation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booster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plant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interception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733"/>
            <a:ext cx="9144000" cy="46665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7" y="6192888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74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9">
        <p:fade/>
      </p:transition>
    </mc:Choice>
    <mc:Fallback xmlns="">
      <p:transition spd="med" advTm="29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6062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998"/>
            <a:ext cx="9144000" cy="43868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Dislocation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booster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plant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interception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2">
        <p:fade/>
      </p:transition>
    </mc:Choice>
    <mc:Fallback xmlns="">
      <p:transition spd="med" advTm="27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6062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Dislocation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booster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plant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interception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2">
        <p:fade/>
      </p:transition>
    </mc:Choice>
    <mc:Fallback xmlns="">
      <p:transition spd="med" advTm="27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6062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Dislocation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booster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plant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interception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2">
        <p:fade/>
      </p:transition>
    </mc:Choice>
    <mc:Fallback xmlns="">
      <p:transition spd="med" advTm="27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789403"/>
            <a:ext cx="8640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 err="1">
                <a:solidFill>
                  <a:schemeClr val="bg1"/>
                </a:solidFill>
              </a:rPr>
              <a:t>Compression</a:t>
            </a:r>
            <a:r>
              <a:rPr lang="it-IT" sz="4000" dirty="0">
                <a:solidFill>
                  <a:schemeClr val="bg1"/>
                </a:solidFill>
              </a:rPr>
              <a:t> and </a:t>
            </a:r>
            <a:r>
              <a:rPr lang="it-IT" sz="4000" dirty="0" err="1">
                <a:solidFill>
                  <a:schemeClr val="bg1"/>
                </a:solidFill>
              </a:rPr>
              <a:t>recompression</a:t>
            </a:r>
            <a:r>
              <a:rPr lang="it-IT" sz="4000" dirty="0">
                <a:solidFill>
                  <a:schemeClr val="bg1"/>
                </a:solidFill>
              </a:rPr>
              <a:t> of </a:t>
            </a:r>
            <a:r>
              <a:rPr lang="it-IT" sz="4000" dirty="0" err="1">
                <a:solidFill>
                  <a:schemeClr val="bg1"/>
                </a:solidFill>
              </a:rPr>
              <a:t>natural</a:t>
            </a:r>
            <a:r>
              <a:rPr lang="it-IT" sz="4000" dirty="0">
                <a:solidFill>
                  <a:schemeClr val="bg1"/>
                </a:solidFill>
              </a:rPr>
              <a:t> gas with mobile </a:t>
            </a:r>
            <a:r>
              <a:rPr lang="it-IT" sz="4000" dirty="0" err="1">
                <a:solidFill>
                  <a:schemeClr val="bg1"/>
                </a:solidFill>
              </a:rPr>
              <a:t>units</a:t>
            </a:r>
            <a:r>
              <a:rPr lang="it-IT" sz="4000" dirty="0">
                <a:solidFill>
                  <a:schemeClr val="bg1"/>
                </a:solidFill>
              </a:rPr>
              <a:t> for </a:t>
            </a:r>
            <a:r>
              <a:rPr lang="it-IT" sz="4000" dirty="0" err="1">
                <a:solidFill>
                  <a:schemeClr val="bg1"/>
                </a:solidFill>
              </a:rPr>
              <a:t>pressures</a:t>
            </a:r>
            <a:r>
              <a:rPr lang="it-IT" sz="4000" dirty="0">
                <a:solidFill>
                  <a:schemeClr val="bg1"/>
                </a:solidFill>
              </a:rPr>
              <a:t> from 0 bar to 75 bar and flow </a:t>
            </a:r>
            <a:r>
              <a:rPr lang="it-IT" sz="4000" dirty="0" err="1">
                <a:solidFill>
                  <a:schemeClr val="bg1"/>
                </a:solidFill>
              </a:rPr>
              <a:t>averages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approximately</a:t>
            </a:r>
            <a:r>
              <a:rPr lang="it-IT" sz="4000" dirty="0">
                <a:solidFill>
                  <a:schemeClr val="bg1"/>
                </a:solidFill>
              </a:rPr>
              <a:t> 10,000 </a:t>
            </a:r>
            <a:r>
              <a:rPr lang="it-IT" sz="4000" dirty="0" err="1">
                <a:solidFill>
                  <a:schemeClr val="bg1"/>
                </a:solidFill>
              </a:rPr>
              <a:t>cubic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meters</a:t>
            </a:r>
            <a:r>
              <a:rPr lang="it-IT" sz="4000" dirty="0">
                <a:solidFill>
                  <a:schemeClr val="bg1"/>
                </a:solidFill>
              </a:rPr>
              <a:t> / hour</a:t>
            </a:r>
            <a:r>
              <a:rPr lang="it-IT" sz="2800" dirty="0">
                <a:solidFill>
                  <a:schemeClr val="bg1"/>
                </a:solidFill>
              </a:rPr>
              <a:t> 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179512" y="332656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4238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47">
        <p:fade/>
      </p:transition>
    </mc:Choice>
    <mc:Fallback xmlns="">
      <p:transition spd="med" advTm="58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Suction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discharge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4"/>
            <a:ext cx="9144000" cy="587557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1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3">
        <p:fade/>
      </p:transition>
    </mc:Choice>
    <mc:Fallback xmlns="">
      <p:transition spd="med" advTm="25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Suction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discharge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04"/>
            <a:ext cx="9144000" cy="608454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7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68">
        <p:fade/>
      </p:transition>
    </mc:Choice>
    <mc:Fallback xmlns="">
      <p:transition spd="med" advTm="25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Suction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discharge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958"/>
            <a:ext cx="9144000" cy="49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11">
        <p:fade/>
      </p:transition>
    </mc:Choice>
    <mc:Fallback xmlns="">
      <p:transition spd="med" advTm="27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Suction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discharge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687"/>
            <a:ext cx="9144000" cy="46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41">
        <p:fade/>
      </p:transition>
    </mc:Choice>
    <mc:Fallback xmlns="">
      <p:transition spd="med" advTm="29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Suction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discharge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41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41">
        <p:fade/>
      </p:transition>
    </mc:Choice>
    <mc:Fallback xmlns="">
      <p:transition spd="med" advTm="29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pipes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fittings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687" cy="608076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2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77">
        <p:fade/>
      </p:transition>
    </mc:Choice>
    <mc:Fallback xmlns="">
      <p:transition spd="med" advTm="33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pipes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fittings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039"/>
            <a:ext cx="9144000" cy="508992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6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43">
        <p:fade/>
      </p:transition>
    </mc:Choice>
    <mc:Fallback xmlns="">
      <p:transition spd="med" advTm="23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979712" y="6308571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pipes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fittings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07196"/>
            <a:ext cx="5100042" cy="51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9">
        <p:fade/>
      </p:transition>
    </mc:Choice>
    <mc:Fallback xmlns="">
      <p:transition spd="med" advTm="2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0054"/>
            <a:ext cx="864096" cy="52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740352" y="5104882"/>
            <a:ext cx="113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 smtClean="0">
                <a:solidFill>
                  <a:schemeClr val="bg1"/>
                </a:solidFill>
                <a:latin typeface="Century Gothic" pitchFamily="34" charset="0"/>
              </a:rPr>
              <a:t>Safety</a:t>
            </a:r>
            <a:endParaRPr lang="it-IT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r"/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valve</a:t>
            </a:r>
            <a:br>
              <a:rPr lang="it-IT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90 bar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56" y="22087"/>
            <a:ext cx="5350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6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1">
        <p:fade/>
      </p:transition>
    </mc:Choice>
    <mc:Fallback xmlns="">
      <p:transition spd="med" advTm="35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97" y="0"/>
            <a:ext cx="4563406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524328" y="5104882"/>
            <a:ext cx="113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 smtClean="0">
                <a:solidFill>
                  <a:schemeClr val="bg1"/>
                </a:solidFill>
                <a:latin typeface="Century Gothic" pitchFamily="34" charset="0"/>
              </a:rPr>
              <a:t>Safety</a:t>
            </a:r>
            <a:endParaRPr lang="it-IT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r"/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valve</a:t>
            </a:r>
            <a:br>
              <a:rPr lang="it-IT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90 bar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4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31">
        <p:fade/>
      </p:transition>
    </mc:Choice>
    <mc:Fallback xmlns="">
      <p:transition spd="med" advTm="30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CII\Compressione\GasCompr\Foto varie\_DSC457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36904" cy="442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779912" y="558924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latin typeface="Century Gothic" pitchFamily="34" charset="0"/>
              </a:rPr>
              <a:t>BOOSTER  AND  </a:t>
            </a:r>
            <a:r>
              <a:rPr lang="it-IT" dirty="0">
                <a:latin typeface="Century Gothic" pitchFamily="34" charset="0"/>
              </a:rPr>
              <a:t>MOTORGENERATORS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367915" y="6677744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51520" y="260648"/>
            <a:ext cx="8712968" cy="0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5773905"/>
            <a:ext cx="1985963" cy="42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9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31">
        <p:fade/>
      </p:transition>
    </mc:Choice>
    <mc:Fallback xmlns="">
      <p:transition spd="med" advTm="33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691680" y="629199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Particular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junctions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hammer</a:t>
            </a:r>
            <a:endParaRPr lang="it-IT" dirty="0"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45" y="1268759"/>
            <a:ext cx="6403709" cy="426235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8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63">
        <p:fade/>
      </p:transition>
    </mc:Choice>
    <mc:Fallback xmlns="">
      <p:transition spd="med" advTm="31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588224" y="5490606"/>
            <a:ext cx="255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Shut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-off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valves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it-IT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r"/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and 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control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4707082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81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32">
        <p:fade/>
      </p:transition>
    </mc:Choice>
    <mc:Fallback xmlns="">
      <p:transition spd="med" advTm="41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0054"/>
            <a:ext cx="864096" cy="52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588223" y="5422241"/>
            <a:ext cx="255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Shut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-off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valves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it-IT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r"/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and 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control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89" y="475793"/>
            <a:ext cx="3688074" cy="35004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90" y="3976231"/>
            <a:ext cx="3688074" cy="24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66">
        <p:fade/>
      </p:transition>
    </mc:Choice>
    <mc:Fallback xmlns="">
      <p:transition spd="med" advTm="32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259633" y="6245828"/>
            <a:ext cx="78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Ropes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flanges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safety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45" y="980728"/>
            <a:ext cx="6403709" cy="426235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5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87">
        <p:fade/>
      </p:transition>
    </mc:Choice>
    <mc:Fallback xmlns="">
      <p:transition spd="med" advTm="45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259633" y="6245828"/>
            <a:ext cx="78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 smtClean="0">
                <a:solidFill>
                  <a:schemeClr val="bg1"/>
                </a:solidFill>
                <a:latin typeface="Century Gothic" pitchFamily="34" charset="0"/>
              </a:rPr>
              <a:t>Check</a:t>
            </a:r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-valve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safety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valve-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flowmeter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45" y="819378"/>
            <a:ext cx="6403709" cy="426235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5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08">
        <p:fade/>
      </p:transition>
    </mc:Choice>
    <mc:Fallback xmlns="">
      <p:transition spd="med" advTm="42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0054"/>
            <a:ext cx="864096" cy="52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59633" y="6245828"/>
            <a:ext cx="78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Computerized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system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for the remote control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45" y="980728"/>
            <a:ext cx="6403709" cy="42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42">
        <p:fade/>
      </p:transition>
    </mc:Choice>
    <mc:Fallback xmlns="">
      <p:transition spd="med" advTm="38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0054"/>
            <a:ext cx="864096" cy="52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59633" y="6245828"/>
            <a:ext cx="78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Computerized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system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for the remote control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69" y="1844824"/>
            <a:ext cx="4514773" cy="35034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" y="1844824"/>
            <a:ext cx="4565813" cy="34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86">
        <p:fade/>
      </p:transition>
    </mc:Choice>
    <mc:Fallback xmlns="">
      <p:transition spd="med" advTm="62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0054"/>
            <a:ext cx="864096" cy="52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59633" y="6245828"/>
            <a:ext cx="78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Fixed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panel control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9" y="26594"/>
            <a:ext cx="6865883" cy="578954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9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8">
        <p:fade/>
      </p:transition>
    </mc:Choice>
    <mc:Fallback xmlns="">
      <p:transition spd="med" advTm="28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0054"/>
            <a:ext cx="864096" cy="52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59633" y="6245828"/>
            <a:ext cx="78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Sockets for data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collection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44" y="908720"/>
            <a:ext cx="6403709" cy="42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81">
        <p:fade/>
      </p:transition>
    </mc:Choice>
    <mc:Fallback xmlns="">
      <p:transition spd="med" advTm="45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645448" y="4975681"/>
            <a:ext cx="2483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 smtClean="0">
                <a:solidFill>
                  <a:schemeClr val="bg1"/>
                </a:solidFill>
                <a:latin typeface="Century Gothic" pitchFamily="34" charset="0"/>
              </a:rPr>
              <a:t>Swivel</a:t>
            </a:r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  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joint</a:t>
            </a:r>
            <a:br>
              <a:rPr lang="it-IT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to</a:t>
            </a:r>
            <a:br>
              <a:rPr lang="it-IT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connection</a:t>
            </a:r>
            <a:br>
              <a:rPr lang="it-IT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suction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it-IT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and delivery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456307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2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33">
        <p:fade/>
      </p:transition>
    </mc:Choice>
    <mc:Fallback xmlns="">
      <p:transition spd="med" advTm="40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4077" y="836712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 err="1">
                <a:solidFill>
                  <a:schemeClr val="bg1"/>
                </a:solidFill>
              </a:rPr>
              <a:t>Evacuation</a:t>
            </a:r>
            <a:r>
              <a:rPr lang="it-IT" sz="4000" dirty="0">
                <a:solidFill>
                  <a:schemeClr val="bg1"/>
                </a:solidFill>
              </a:rPr>
              <a:t> and transfer of </a:t>
            </a:r>
            <a:r>
              <a:rPr lang="it-IT" sz="4000" dirty="0" err="1">
                <a:solidFill>
                  <a:schemeClr val="bg1"/>
                </a:solidFill>
              </a:rPr>
              <a:t>natural</a:t>
            </a:r>
            <a:r>
              <a:rPr lang="it-IT" sz="4000" dirty="0">
                <a:solidFill>
                  <a:schemeClr val="bg1"/>
                </a:solidFill>
              </a:rPr>
              <a:t> gas in </a:t>
            </a:r>
            <a:r>
              <a:rPr lang="it-IT" sz="4000" dirty="0" err="1">
                <a:solidFill>
                  <a:schemeClr val="bg1"/>
                </a:solidFill>
              </a:rPr>
              <a:t>pipelines</a:t>
            </a:r>
            <a:r>
              <a:rPr lang="it-IT" sz="4000" dirty="0">
                <a:solidFill>
                  <a:schemeClr val="bg1"/>
                </a:solidFill>
              </a:rPr>
              <a:t> in </a:t>
            </a:r>
            <a:r>
              <a:rPr lang="it-IT" sz="4000" dirty="0" err="1">
                <a:solidFill>
                  <a:schemeClr val="bg1"/>
                </a:solidFill>
              </a:rPr>
              <a:t>operation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that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need</a:t>
            </a:r>
            <a:r>
              <a:rPr lang="it-IT" sz="4000" dirty="0">
                <a:solidFill>
                  <a:schemeClr val="bg1"/>
                </a:solidFill>
              </a:rPr>
              <a:t> to work for </a:t>
            </a:r>
            <a:r>
              <a:rPr lang="it-IT" sz="4000" dirty="0" err="1">
                <a:solidFill>
                  <a:schemeClr val="bg1"/>
                </a:solidFill>
              </a:rPr>
              <a:t>insertion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variants</a:t>
            </a:r>
            <a:r>
              <a:rPr lang="it-IT" sz="4000" dirty="0">
                <a:solidFill>
                  <a:schemeClr val="bg1"/>
                </a:solidFill>
              </a:rPr>
              <a:t>, </a:t>
            </a:r>
            <a:r>
              <a:rPr lang="it-IT" sz="4000" dirty="0" err="1">
                <a:solidFill>
                  <a:schemeClr val="bg1"/>
                </a:solidFill>
              </a:rPr>
              <a:t>repairs</a:t>
            </a:r>
            <a:r>
              <a:rPr lang="it-IT" sz="4000" dirty="0">
                <a:solidFill>
                  <a:schemeClr val="bg1"/>
                </a:solidFill>
              </a:rPr>
              <a:t> and </a:t>
            </a:r>
            <a:r>
              <a:rPr lang="it-IT" sz="4000" dirty="0" err="1">
                <a:solidFill>
                  <a:schemeClr val="bg1"/>
                </a:solidFill>
              </a:rPr>
              <a:t>maintenance</a:t>
            </a:r>
            <a:r>
              <a:rPr lang="it-IT" sz="4000" dirty="0">
                <a:solidFill>
                  <a:schemeClr val="bg1"/>
                </a:solidFill>
              </a:rPr>
              <a:t>, </a:t>
            </a:r>
            <a:r>
              <a:rPr lang="it-IT" sz="4000" dirty="0" err="1">
                <a:solidFill>
                  <a:schemeClr val="bg1"/>
                </a:solidFill>
              </a:rPr>
              <a:t>where</a:t>
            </a:r>
            <a:r>
              <a:rPr lang="it-IT" sz="4000" dirty="0">
                <a:solidFill>
                  <a:schemeClr val="bg1"/>
                </a:solidFill>
              </a:rPr>
              <a:t> the </a:t>
            </a:r>
            <a:r>
              <a:rPr lang="it-IT" sz="4000" dirty="0" err="1">
                <a:solidFill>
                  <a:schemeClr val="bg1"/>
                </a:solidFill>
              </a:rPr>
              <a:t>stretches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involved</a:t>
            </a:r>
            <a:r>
              <a:rPr lang="it-IT" sz="4000" dirty="0">
                <a:solidFill>
                  <a:schemeClr val="bg1"/>
                </a:solidFill>
              </a:rPr>
              <a:t> must be </a:t>
            </a:r>
            <a:r>
              <a:rPr lang="it-IT" sz="4000" dirty="0" err="1">
                <a:solidFill>
                  <a:schemeClr val="bg1"/>
                </a:solidFill>
              </a:rPr>
              <a:t>totally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eliminated</a:t>
            </a:r>
            <a:r>
              <a:rPr lang="it-IT" sz="4000" dirty="0">
                <a:solidFill>
                  <a:schemeClr val="bg1"/>
                </a:solidFill>
              </a:rPr>
              <a:t> the </a:t>
            </a:r>
            <a:r>
              <a:rPr lang="it-IT" sz="4000" dirty="0" err="1">
                <a:solidFill>
                  <a:schemeClr val="bg1"/>
                </a:solidFill>
              </a:rPr>
              <a:t>presence</a:t>
            </a:r>
            <a:r>
              <a:rPr lang="it-IT" sz="4000" dirty="0">
                <a:solidFill>
                  <a:schemeClr val="bg1"/>
                </a:solidFill>
              </a:rPr>
              <a:t> of gas to appropriate </a:t>
            </a:r>
            <a:r>
              <a:rPr lang="it-IT" sz="4000" dirty="0" err="1">
                <a:solidFill>
                  <a:schemeClr val="bg1"/>
                </a:solidFill>
              </a:rPr>
              <a:t>remediation</a:t>
            </a:r>
            <a:r>
              <a:rPr lang="it-IT" sz="4000" dirty="0">
                <a:solidFill>
                  <a:schemeClr val="bg1"/>
                </a:solidFill>
              </a:rPr>
              <a:t>  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215515" y="332656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748692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94">
        <p:fade/>
      </p:transition>
    </mc:Choice>
    <mc:Fallback xmlns="">
      <p:transition spd="med" advTm="106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77500" y="6245828"/>
            <a:ext cx="749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Flowmeter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gas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transferred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45" y="908719"/>
            <a:ext cx="6403709" cy="426235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9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25">
        <p:fade/>
      </p:transition>
    </mc:Choice>
    <mc:Fallback xmlns="">
      <p:transition spd="med" advTm="52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0054"/>
            <a:ext cx="864096" cy="52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588499" y="6330377"/>
            <a:ext cx="749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Motor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power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supply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natural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gas</a:t>
            </a:r>
            <a:endParaRPr lang="it-IT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76" y="980728"/>
            <a:ext cx="6403709" cy="42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32">
        <p:fade/>
      </p:transition>
    </mc:Choice>
    <mc:Fallback xmlns="">
      <p:transition spd="med" advTm="44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660232" y="4870085"/>
            <a:ext cx="234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Flowmeter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 fiscal </a:t>
            </a:r>
            <a:r>
              <a:rPr lang="it-IT" dirty="0" err="1" smtClean="0">
                <a:solidFill>
                  <a:schemeClr val="bg1"/>
                </a:solidFill>
                <a:latin typeface="Century Gothic" pitchFamily="34" charset="0"/>
              </a:rPr>
              <a:t>complaint</a:t>
            </a:r>
            <a:r>
              <a:rPr lang="it-IT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with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concealer</a:t>
            </a:r>
            <a:r>
              <a:rPr lang="it-IT" dirty="0">
                <a:solidFill>
                  <a:schemeClr val="bg1"/>
                </a:solidFill>
                <a:latin typeface="Century Gothic" pitchFamily="34" charset="0"/>
              </a:rPr>
              <a:t> for gas </a:t>
            </a:r>
            <a:r>
              <a:rPr lang="it-IT" dirty="0" err="1">
                <a:solidFill>
                  <a:schemeClr val="bg1"/>
                </a:solidFill>
                <a:latin typeface="Century Gothic" pitchFamily="34" charset="0"/>
              </a:rPr>
              <a:t>consumed</a:t>
            </a:r>
            <a:endParaRPr lang="it-IT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62" y="0"/>
            <a:ext cx="456307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30356"/>
            <a:ext cx="2016224" cy="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1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36">
        <p:fade/>
      </p:transition>
    </mc:Choice>
    <mc:Fallback xmlns="">
      <p:transition spd="med" advTm="47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496" y="5747194"/>
            <a:ext cx="91085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700" dirty="0" smtClean="0">
                <a:solidFill>
                  <a:schemeClr val="bg1"/>
                </a:solidFill>
              </a:rPr>
              <a:t>Sede legale: via Novara 166 - 28069 TRECATE (NO) - tel. 039.0321.784.111- fax 039.0321.784.150 </a:t>
            </a:r>
          </a:p>
          <a:p>
            <a:pPr algn="ctr"/>
            <a:r>
              <a:rPr lang="it-IT" sz="1700" dirty="0" smtClean="0">
                <a:solidFill>
                  <a:schemeClr val="bg1"/>
                </a:solidFill>
              </a:rPr>
              <a:t>Sede </a:t>
            </a:r>
            <a:r>
              <a:rPr lang="it-IT" sz="1700" dirty="0" err="1" smtClean="0">
                <a:solidFill>
                  <a:schemeClr val="bg1"/>
                </a:solidFill>
              </a:rPr>
              <a:t>amm</a:t>
            </a:r>
            <a:r>
              <a:rPr lang="it-IT" sz="1700" dirty="0" smtClean="0">
                <a:solidFill>
                  <a:schemeClr val="bg1"/>
                </a:solidFill>
              </a:rPr>
              <a:t>.: via Ferraris 13 - 43036 FIDENZA (PR) – tel. 039.0524.530.259 – fax  39.0524.530.142</a:t>
            </a:r>
            <a:endParaRPr lang="it-IT" sz="1700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748" y="5566303"/>
            <a:ext cx="9072000" cy="100811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91" y="2348880"/>
            <a:ext cx="7698582" cy="165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3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19">
        <p:fade/>
      </p:transition>
    </mc:Choice>
    <mc:Fallback xmlns="">
      <p:transition spd="med" advTm="53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627784" y="81820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latin typeface="Century Gothic" pitchFamily="34" charset="0"/>
              </a:rPr>
              <a:t>Flowchart</a:t>
            </a:r>
            <a:endParaRPr lang="it-IT" sz="2800" dirty="0">
              <a:latin typeface="Century Gothic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2" y="5775873"/>
            <a:ext cx="1152128" cy="69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15516" y="332656"/>
            <a:ext cx="8712968" cy="0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81213"/>
            <a:ext cx="7570719" cy="32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475656" y="2081213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latin typeface="Century Gothic" pitchFamily="34" charset="0"/>
              </a:rPr>
              <a:t>pipe to </a:t>
            </a:r>
            <a:r>
              <a:rPr lang="it-IT" sz="1600" dirty="0" err="1">
                <a:latin typeface="Century Gothic" pitchFamily="34" charset="0"/>
              </a:rPr>
              <a:t>empty</a:t>
            </a:r>
            <a:endParaRPr lang="it-IT" sz="1600" dirty="0">
              <a:latin typeface="Century Gothic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462557" y="2081213"/>
            <a:ext cx="280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entury Gothic" pitchFamily="34" charset="0"/>
              </a:rPr>
              <a:t>pipeline</a:t>
            </a:r>
            <a:r>
              <a:rPr lang="it-IT" sz="1600" dirty="0"/>
              <a:t> in </a:t>
            </a:r>
            <a:r>
              <a:rPr lang="it-IT" sz="1600" dirty="0" err="1"/>
              <a:t>operation</a:t>
            </a:r>
            <a:endParaRPr lang="it-IT" sz="1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00">
        <p:fade/>
      </p:transition>
    </mc:Choice>
    <mc:Fallback xmlns="">
      <p:transition spd="med" advTm="6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5515" y="1484784"/>
            <a:ext cx="8640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 err="1">
                <a:solidFill>
                  <a:schemeClr val="bg1"/>
                </a:solidFill>
              </a:rPr>
              <a:t>This</a:t>
            </a:r>
            <a:r>
              <a:rPr lang="it-IT" sz="4000" dirty="0">
                <a:solidFill>
                  <a:schemeClr val="bg1"/>
                </a:solidFill>
              </a:rPr>
              <a:t> task </a:t>
            </a:r>
            <a:r>
              <a:rPr lang="it-IT" sz="4000" dirty="0" err="1">
                <a:solidFill>
                  <a:schemeClr val="bg1"/>
                </a:solidFill>
              </a:rPr>
              <a:t>is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performed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using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compression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units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that</a:t>
            </a:r>
            <a:r>
              <a:rPr lang="it-IT" sz="4000" dirty="0">
                <a:solidFill>
                  <a:schemeClr val="bg1"/>
                </a:solidFill>
              </a:rPr>
              <a:t> are </a:t>
            </a:r>
            <a:r>
              <a:rPr lang="it-IT" sz="4000" dirty="0" err="1">
                <a:solidFill>
                  <a:schemeClr val="bg1"/>
                </a:solidFill>
              </a:rPr>
              <a:t>connected</a:t>
            </a:r>
            <a:r>
              <a:rPr lang="it-IT" sz="4000" dirty="0">
                <a:solidFill>
                  <a:schemeClr val="bg1"/>
                </a:solidFill>
              </a:rPr>
              <a:t> to the mobile </a:t>
            </a:r>
            <a:r>
              <a:rPr lang="it-IT" sz="4000" dirty="0" err="1">
                <a:solidFill>
                  <a:schemeClr val="bg1"/>
                </a:solidFill>
              </a:rPr>
              <a:t>section</a:t>
            </a:r>
            <a:r>
              <a:rPr lang="it-IT" sz="4000" dirty="0">
                <a:solidFill>
                  <a:schemeClr val="bg1"/>
                </a:solidFill>
              </a:rPr>
              <a:t> of pipe </a:t>
            </a:r>
            <a:r>
              <a:rPr lang="it-IT" sz="4000" dirty="0" err="1">
                <a:solidFill>
                  <a:schemeClr val="bg1"/>
                </a:solidFill>
              </a:rPr>
              <a:t>using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existing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mounting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interested</a:t>
            </a:r>
            <a:r>
              <a:rPr lang="it-IT" sz="4000" dirty="0">
                <a:solidFill>
                  <a:schemeClr val="bg1"/>
                </a:solidFill>
              </a:rPr>
              <a:t> in </a:t>
            </a:r>
            <a:r>
              <a:rPr lang="it-IT" sz="4000" dirty="0" err="1">
                <a:solidFill>
                  <a:schemeClr val="bg1"/>
                </a:solidFill>
              </a:rPr>
              <a:t>interception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systems</a:t>
            </a:r>
            <a:r>
              <a:rPr lang="it-IT" sz="4000" dirty="0">
                <a:solidFill>
                  <a:schemeClr val="bg1"/>
                </a:solidFill>
              </a:rPr>
              <a:t> of the </a:t>
            </a:r>
            <a:r>
              <a:rPr lang="it-IT" sz="4000" dirty="0" smtClean="0">
                <a:solidFill>
                  <a:schemeClr val="bg1"/>
                </a:solidFill>
              </a:rPr>
              <a:t>pipeline.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215515" y="332656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4238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6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25">
        <p:fade/>
      </p:transition>
    </mc:Choice>
    <mc:Fallback xmlns="">
      <p:transition spd="med" advTm="104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820" y="6162301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640"/>
            <a:ext cx="9144000" cy="524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86">
        <p:fade/>
      </p:transition>
    </mc:Choice>
    <mc:Fallback xmlns="">
      <p:transition spd="med" advTm="38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689" y="692696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>
                <a:solidFill>
                  <a:schemeClr val="bg1"/>
                </a:solidFill>
              </a:rPr>
              <a:t>From the stretch of pipeline </a:t>
            </a:r>
            <a:r>
              <a:rPr lang="it-IT" sz="4000" dirty="0" err="1">
                <a:solidFill>
                  <a:schemeClr val="bg1"/>
                </a:solidFill>
              </a:rPr>
              <a:t>intercepted</a:t>
            </a:r>
            <a:r>
              <a:rPr lang="it-IT" sz="4000" dirty="0">
                <a:solidFill>
                  <a:schemeClr val="bg1"/>
                </a:solidFill>
              </a:rPr>
              <a:t> gas </a:t>
            </a:r>
            <a:r>
              <a:rPr lang="it-IT" sz="4000" dirty="0" err="1">
                <a:solidFill>
                  <a:schemeClr val="bg1"/>
                </a:solidFill>
              </a:rPr>
              <a:t>is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taken</a:t>
            </a:r>
            <a:r>
              <a:rPr lang="it-IT" sz="4000" dirty="0">
                <a:solidFill>
                  <a:schemeClr val="bg1"/>
                </a:solidFill>
              </a:rPr>
              <a:t> to a </a:t>
            </a:r>
            <a:r>
              <a:rPr lang="it-IT" sz="4000" dirty="0" err="1">
                <a:solidFill>
                  <a:schemeClr val="bg1"/>
                </a:solidFill>
              </a:rPr>
              <a:t>decreasing</a:t>
            </a:r>
            <a:r>
              <a:rPr lang="it-IT" sz="4000" dirty="0">
                <a:solidFill>
                  <a:schemeClr val="bg1"/>
                </a:solidFill>
              </a:rPr>
              <a:t> pressure, </a:t>
            </a:r>
            <a:r>
              <a:rPr lang="it-IT" sz="4000" dirty="0" err="1">
                <a:solidFill>
                  <a:schemeClr val="bg1"/>
                </a:solidFill>
              </a:rPr>
              <a:t>compressed</a:t>
            </a:r>
            <a:r>
              <a:rPr lang="it-IT" sz="4000" dirty="0">
                <a:solidFill>
                  <a:schemeClr val="bg1"/>
                </a:solidFill>
              </a:rPr>
              <a:t>, </a:t>
            </a:r>
            <a:r>
              <a:rPr lang="it-IT" sz="4000" dirty="0" err="1">
                <a:solidFill>
                  <a:schemeClr val="bg1"/>
                </a:solidFill>
              </a:rPr>
              <a:t>cooled</a:t>
            </a:r>
            <a:r>
              <a:rPr lang="it-IT" sz="4000" dirty="0">
                <a:solidFill>
                  <a:schemeClr val="bg1"/>
                </a:solidFill>
              </a:rPr>
              <a:t> and </a:t>
            </a:r>
            <a:r>
              <a:rPr lang="it-IT" sz="4000" dirty="0" err="1">
                <a:solidFill>
                  <a:schemeClr val="bg1"/>
                </a:solidFill>
              </a:rPr>
              <a:t>placed</a:t>
            </a:r>
            <a:r>
              <a:rPr lang="it-IT" sz="4000" dirty="0">
                <a:solidFill>
                  <a:schemeClr val="bg1"/>
                </a:solidFill>
              </a:rPr>
              <a:t> in the </a:t>
            </a:r>
            <a:r>
              <a:rPr lang="it-IT" sz="4000" dirty="0" err="1">
                <a:solidFill>
                  <a:schemeClr val="bg1"/>
                </a:solidFill>
              </a:rPr>
              <a:t>section</a:t>
            </a:r>
            <a:r>
              <a:rPr lang="it-IT" sz="4000" dirty="0">
                <a:solidFill>
                  <a:schemeClr val="bg1"/>
                </a:solidFill>
              </a:rPr>
              <a:t> of the </a:t>
            </a:r>
            <a:r>
              <a:rPr lang="it-IT" sz="4000" dirty="0" err="1">
                <a:solidFill>
                  <a:schemeClr val="bg1"/>
                </a:solidFill>
              </a:rPr>
              <a:t>conduit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adjacent</a:t>
            </a:r>
            <a:r>
              <a:rPr lang="it-IT" sz="4000" dirty="0">
                <a:solidFill>
                  <a:schemeClr val="bg1"/>
                </a:solidFill>
              </a:rPr>
              <a:t>; the </a:t>
            </a:r>
            <a:r>
              <a:rPr lang="it-IT" sz="4000" dirty="0" err="1">
                <a:solidFill>
                  <a:schemeClr val="bg1"/>
                </a:solidFill>
              </a:rPr>
              <a:t>operation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continues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until</a:t>
            </a:r>
            <a:r>
              <a:rPr lang="it-IT" sz="4000" dirty="0">
                <a:solidFill>
                  <a:schemeClr val="bg1"/>
                </a:solidFill>
              </a:rPr>
              <a:t> the </a:t>
            </a:r>
            <a:r>
              <a:rPr lang="it-IT" sz="4000" dirty="0" err="1">
                <a:solidFill>
                  <a:schemeClr val="bg1"/>
                </a:solidFill>
              </a:rPr>
              <a:t>suction</a:t>
            </a:r>
            <a:r>
              <a:rPr lang="it-IT" sz="4000" dirty="0">
                <a:solidFill>
                  <a:schemeClr val="bg1"/>
                </a:solidFill>
              </a:rPr>
              <a:t> pressure </a:t>
            </a:r>
            <a:r>
              <a:rPr lang="it-IT" sz="4000" dirty="0" err="1">
                <a:solidFill>
                  <a:schemeClr val="bg1"/>
                </a:solidFill>
              </a:rPr>
              <a:t>reaches</a:t>
            </a:r>
            <a:r>
              <a:rPr lang="it-IT" sz="4000" dirty="0">
                <a:solidFill>
                  <a:schemeClr val="bg1"/>
                </a:solidFill>
              </a:rPr>
              <a:t> the minimum </a:t>
            </a:r>
            <a:r>
              <a:rPr lang="it-IT" sz="4000" dirty="0" err="1">
                <a:solidFill>
                  <a:schemeClr val="bg1"/>
                </a:solidFill>
              </a:rPr>
              <a:t>limit</a:t>
            </a:r>
            <a:r>
              <a:rPr lang="it-IT" sz="4000" dirty="0">
                <a:solidFill>
                  <a:schemeClr val="bg1"/>
                </a:solidFill>
              </a:rPr>
              <a:t> of </a:t>
            </a:r>
            <a:r>
              <a:rPr lang="it-IT" sz="4000" dirty="0" err="1">
                <a:solidFill>
                  <a:schemeClr val="bg1"/>
                </a:solidFill>
              </a:rPr>
              <a:t>operation</a:t>
            </a:r>
            <a:r>
              <a:rPr lang="it-IT" sz="4000" dirty="0">
                <a:solidFill>
                  <a:schemeClr val="bg1"/>
                </a:solidFill>
              </a:rPr>
              <a:t> of the / of the </a:t>
            </a:r>
            <a:r>
              <a:rPr lang="it-IT" sz="4000" dirty="0" err="1" smtClean="0">
                <a:solidFill>
                  <a:schemeClr val="bg1"/>
                </a:solidFill>
              </a:rPr>
              <a:t>compressors</a:t>
            </a:r>
            <a:r>
              <a:rPr lang="it-IT" sz="4000" dirty="0" smtClean="0">
                <a:solidFill>
                  <a:schemeClr val="bg1"/>
                </a:solidFill>
              </a:rPr>
              <a:t>. 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215515" y="332656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4238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55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920">
        <p:fade/>
      </p:transition>
    </mc:Choice>
    <mc:Fallback xmlns="">
      <p:transition spd="med" advTm="139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7859" y="2276872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 err="1">
                <a:solidFill>
                  <a:schemeClr val="bg1"/>
                </a:solidFill>
              </a:rPr>
              <a:t>Through</a:t>
            </a:r>
            <a:r>
              <a:rPr lang="it-IT" sz="4000" dirty="0">
                <a:solidFill>
                  <a:schemeClr val="bg1"/>
                </a:solidFill>
              </a:rPr>
              <a:t> the </a:t>
            </a:r>
            <a:r>
              <a:rPr lang="it-IT" sz="4000" dirty="0" err="1">
                <a:solidFill>
                  <a:schemeClr val="bg1"/>
                </a:solidFill>
              </a:rPr>
              <a:t>recompression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system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offered</a:t>
            </a:r>
            <a:r>
              <a:rPr lang="it-IT" sz="4000" dirty="0">
                <a:solidFill>
                  <a:schemeClr val="bg1"/>
                </a:solidFill>
              </a:rPr>
              <a:t> by CII GUATELLI SPA </a:t>
            </a:r>
            <a:r>
              <a:rPr lang="it-IT" sz="4000" dirty="0" err="1">
                <a:solidFill>
                  <a:schemeClr val="bg1"/>
                </a:solidFill>
              </a:rPr>
              <a:t>you</a:t>
            </a:r>
            <a:r>
              <a:rPr lang="it-IT" sz="4000" dirty="0">
                <a:solidFill>
                  <a:schemeClr val="bg1"/>
                </a:solidFill>
              </a:rPr>
              <a:t> can </a:t>
            </a:r>
            <a:r>
              <a:rPr lang="it-IT" sz="4000" dirty="0" err="1">
                <a:solidFill>
                  <a:schemeClr val="bg1"/>
                </a:solidFill>
              </a:rPr>
              <a:t>get</a:t>
            </a:r>
            <a:r>
              <a:rPr lang="it-IT" sz="4000" dirty="0">
                <a:solidFill>
                  <a:schemeClr val="bg1"/>
                </a:solidFill>
              </a:rPr>
              <a:t> the </a:t>
            </a:r>
            <a:r>
              <a:rPr lang="it-IT" sz="4000" dirty="0" err="1">
                <a:solidFill>
                  <a:schemeClr val="bg1"/>
                </a:solidFill>
              </a:rPr>
              <a:t>following</a:t>
            </a:r>
            <a:r>
              <a:rPr lang="it-IT" sz="4000" dirty="0">
                <a:solidFill>
                  <a:schemeClr val="bg1"/>
                </a:solidFill>
              </a:rPr>
              <a:t> benefits for the Environment: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215515" y="332656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215515" y="6525344"/>
            <a:ext cx="871296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4238"/>
            <a:ext cx="2520280" cy="5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6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3">
        <p:fade/>
      </p:transition>
    </mc:Choice>
    <mc:Fallback xmlns="">
      <p:transition spd="med" advTm="63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352</Words>
  <Application>Microsoft Office PowerPoint</Application>
  <PresentationFormat>Presentazione su schermo (4:3)</PresentationFormat>
  <Paragraphs>49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48</cp:revision>
  <cp:lastPrinted>2013-06-20T14:55:05Z</cp:lastPrinted>
  <dcterms:created xsi:type="dcterms:W3CDTF">2013-06-12T06:35:12Z</dcterms:created>
  <dcterms:modified xsi:type="dcterms:W3CDTF">2013-10-14T14:12:39Z</dcterms:modified>
</cp:coreProperties>
</file>